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5" r:id="rId2"/>
    <p:sldId id="278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6" r:id="rId11"/>
    <p:sldId id="277" r:id="rId12"/>
    <p:sldId id="27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0E1"/>
    <a:srgbClr val="A9B3B6"/>
    <a:srgbClr val="87C5DB"/>
    <a:srgbClr val="E6E6E6"/>
    <a:srgbClr val="2D608F"/>
    <a:srgbClr val="619ACD"/>
    <a:srgbClr val="255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6357" autoAdjust="0"/>
  </p:normalViewPr>
  <p:slideViewPr>
    <p:cSldViewPr snapToGrid="0">
      <p:cViewPr varScale="1">
        <p:scale>
          <a:sx n="145" d="100"/>
          <a:sy n="145" d="100"/>
        </p:scale>
        <p:origin x="54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288168-87F0-EE43-AB27-409887BE2785}"/>
              </a:ext>
            </a:extLst>
          </p:cNvPr>
          <p:cNvSpPr/>
          <p:nvPr userDrawn="1"/>
        </p:nvSpPr>
        <p:spPr>
          <a:xfrm>
            <a:off x="-24031" y="-14561"/>
            <a:ext cx="9144000" cy="1502229"/>
          </a:xfrm>
          <a:prstGeom prst="rect">
            <a:avLst/>
          </a:prstGeom>
          <a:gradFill flip="none" rotWithShape="1">
            <a:gsLst>
              <a:gs pos="94000">
                <a:schemeClr val="bg1">
                  <a:lumMod val="75000"/>
                </a:schemeClr>
              </a:gs>
              <a:gs pos="46000">
                <a:schemeClr val="accent1"/>
              </a:gs>
              <a:gs pos="24000">
                <a:schemeClr val="accent1">
                  <a:lumMod val="40000"/>
                  <a:lumOff val="60000"/>
                </a:schemeClr>
              </a:gs>
              <a:gs pos="73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1F882996-0824-E94D-8503-41634DF53797}"/>
              </a:ext>
            </a:extLst>
          </p:cNvPr>
          <p:cNvSpPr txBox="1">
            <a:spLocks/>
          </p:cNvSpPr>
          <p:nvPr userDrawn="1"/>
        </p:nvSpPr>
        <p:spPr>
          <a:xfrm>
            <a:off x="1" y="64540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2FB0-B59A-0E48-863F-CBB08FA73B07}"/>
              </a:ext>
            </a:extLst>
          </p:cNvPr>
          <p:cNvSpPr txBox="1"/>
          <p:nvPr userDrawn="1"/>
        </p:nvSpPr>
        <p:spPr>
          <a:xfrm>
            <a:off x="2576497" y="230689"/>
            <a:ext cx="654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elfsustained cross-border 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ized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cyberphysic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imen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endParaRPr lang="en-US" sz="200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en-US" sz="2000" b="1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pacity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</a:t>
            </a:r>
            <a:r>
              <a:rPr lang="en-US" sz="200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European</a:t>
            </a:r>
            <a:r>
              <a:rPr lang="en-US" sz="2000" b="1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takeho</a:t>
            </a:r>
            <a:r>
              <a:rPr lang="en-US" sz="2000" b="1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200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ders</a:t>
            </a:r>
            <a:endParaRPr lang="el-GR" sz="2000" i="1" baseline="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E5B180E-2454-4DC0-A57B-662FAEC10C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57" y="4357047"/>
            <a:ext cx="4014057" cy="834813"/>
          </a:xfrm>
          <a:prstGeom prst="rect">
            <a:avLst/>
          </a:prstGeom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7336461B-485D-4D5A-ABD7-8AAB8CCF387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4871691"/>
              </p:ext>
            </p:extLst>
          </p:nvPr>
        </p:nvGraphicFramePr>
        <p:xfrm>
          <a:off x="4070838" y="4547617"/>
          <a:ext cx="5073162" cy="489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839">
                  <a:extLst>
                    <a:ext uri="{9D8B030D-6E8A-4147-A177-3AD203B41FA5}">
                      <a16:colId xmlns:a16="http://schemas.microsoft.com/office/drawing/2014/main" val="314513269"/>
                    </a:ext>
                  </a:extLst>
                </a:gridCol>
                <a:gridCol w="2145323">
                  <a:extLst>
                    <a:ext uri="{9D8B030D-6E8A-4147-A177-3AD203B41FA5}">
                      <a16:colId xmlns:a16="http://schemas.microsoft.com/office/drawing/2014/main" val="2888798333"/>
                    </a:ext>
                  </a:extLst>
                </a:gridCol>
              </a:tblGrid>
              <a:tr h="4893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DT-ICT-01-2019</a:t>
                      </a:r>
                    </a:p>
                    <a:p>
                      <a:r>
                        <a:rPr 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Smart Anything Everywhere Area 2</a:t>
                      </a:r>
                      <a:endParaRPr lang="en-US" sz="110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www.smart4all-project.eu</a:t>
                      </a:r>
                    </a:p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Grant Agreement: </a:t>
                      </a:r>
                      <a:r>
                        <a:rPr lang="el-GR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872614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25958"/>
                  </a:ext>
                </a:extLst>
              </a:tr>
            </a:tbl>
          </a:graphicData>
        </a:graphic>
      </p:graphicFrame>
      <p:pic>
        <p:nvPicPr>
          <p:cNvPr id="2" name="Εικόνα 1">
            <a:extLst>
              <a:ext uri="{FF2B5EF4-FFF2-40B4-BE49-F238E27FC236}">
                <a16:creationId xmlns:a16="http://schemas.microsoft.com/office/drawing/2014/main" id="{F7C0B7C7-C9B6-C249-AFDC-9125096145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08129" y="2855"/>
            <a:ext cx="1905342" cy="14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016813"/>
            <a:ext cx="8471002" cy="361591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4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336500" y="4767263"/>
            <a:ext cx="1380334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1866121" y="4767263"/>
            <a:ext cx="5980923" cy="273844"/>
          </a:xfrm>
          <a:prstGeom prst="rect">
            <a:avLst/>
          </a:prstGeom>
        </p:spPr>
        <p:txBody>
          <a:bodyPr anchor="b"/>
          <a:lstStyle>
            <a:lvl1pPr algn="ctr">
              <a:defRPr sz="1200" b="1" i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noProof="1"/>
              <a:t>www.smart4all-project.eu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7921690" y="4767263"/>
            <a:ext cx="885810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Date Placeholder 31">
            <a:extLst>
              <a:ext uri="{FF2B5EF4-FFF2-40B4-BE49-F238E27FC236}">
                <a16:creationId xmlns:a16="http://schemas.microsoft.com/office/drawing/2014/main" id="{477AE04B-48F3-6B47-9AB7-2EF1253C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500" y="4767263"/>
            <a:ext cx="1380334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10" name="Footer Placeholder 32">
            <a:extLst>
              <a:ext uri="{FF2B5EF4-FFF2-40B4-BE49-F238E27FC236}">
                <a16:creationId xmlns:a16="http://schemas.microsoft.com/office/drawing/2014/main" id="{1E036E27-85B1-8748-B9F7-4529E608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6121" y="4767263"/>
            <a:ext cx="5980923" cy="273844"/>
          </a:xfrm>
          <a:prstGeom prst="rect">
            <a:avLst/>
          </a:prstGeom>
        </p:spPr>
        <p:txBody>
          <a:bodyPr anchor="b"/>
          <a:lstStyle>
            <a:lvl1pPr algn="ctr">
              <a:defRPr sz="1200" b="1" i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noProof="1"/>
              <a:t>www.smart4all-project.eu</a:t>
            </a:r>
          </a:p>
        </p:txBody>
      </p:sp>
      <p:sp>
        <p:nvSpPr>
          <p:cNvPr id="11" name="Slide Number Placeholder 33">
            <a:extLst>
              <a:ext uri="{FF2B5EF4-FFF2-40B4-BE49-F238E27FC236}">
                <a16:creationId xmlns:a16="http://schemas.microsoft.com/office/drawing/2014/main" id="{E2066D33-3B0D-5D43-9F13-19753ABF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1690" y="4767263"/>
            <a:ext cx="885810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gradFill flip="none" rotWithShape="1">
            <a:gsLst>
              <a:gs pos="94000">
                <a:schemeClr val="bg1">
                  <a:lumMod val="75000"/>
                </a:schemeClr>
              </a:gs>
              <a:gs pos="46000">
                <a:schemeClr val="accent1"/>
              </a:gs>
              <a:gs pos="24000">
                <a:schemeClr val="accent1">
                  <a:lumMod val="40000"/>
                  <a:lumOff val="60000"/>
                </a:schemeClr>
              </a:gs>
              <a:gs pos="73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Date Placeholder 31">
            <a:extLst>
              <a:ext uri="{FF2B5EF4-FFF2-40B4-BE49-F238E27FC236}">
                <a16:creationId xmlns:a16="http://schemas.microsoft.com/office/drawing/2014/main" id="{28E5AD3A-1455-E846-81C3-92A288A82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500" y="4767263"/>
            <a:ext cx="1380334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4" name="Footer Placeholder 32">
            <a:extLst>
              <a:ext uri="{FF2B5EF4-FFF2-40B4-BE49-F238E27FC236}">
                <a16:creationId xmlns:a16="http://schemas.microsoft.com/office/drawing/2014/main" id="{792D9373-A96C-BE4D-8DEC-BB7DCFB73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6121" y="4767263"/>
            <a:ext cx="5980923" cy="273844"/>
          </a:xfrm>
          <a:prstGeom prst="rect">
            <a:avLst/>
          </a:prstGeom>
        </p:spPr>
        <p:txBody>
          <a:bodyPr anchor="b"/>
          <a:lstStyle>
            <a:lvl1pPr algn="ctr">
              <a:defRPr sz="1200" b="1" i="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1"/>
              <a:t>SMART4ALL</a:t>
            </a:r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0" y="3271477"/>
            <a:ext cx="9144000" cy="1192627"/>
          </a:xfrm>
        </p:spPr>
        <p:txBody>
          <a:bodyPr/>
          <a:lstStyle/>
          <a:p>
            <a:r>
              <a:rPr lang="en-GB" noProof="0" dirty="0">
                <a:latin typeface="Arial" panose="020B0604020202020204" pitchFamily="34" charset="0"/>
                <a:cs typeface="Arial" panose="020B0604020202020204" pitchFamily="34" charset="0"/>
              </a:rPr>
              <a:t>KTE between TU </a:t>
            </a:r>
            <a:r>
              <a:rPr lang="en-GB" noProof="0" dirty="0" err="1">
                <a:latin typeface="Arial" panose="020B0604020202020204" pitchFamily="34" charset="0"/>
                <a:cs typeface="Arial" panose="020B0604020202020204" pitchFamily="34" charset="0"/>
              </a:rPr>
              <a:t>Clausthal</a:t>
            </a:r>
            <a:r>
              <a:rPr lang="en-GB" noProof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noProof="0" dirty="0" err="1">
                <a:latin typeface="Arial" panose="020B0604020202020204" pitchFamily="34" charset="0"/>
                <a:cs typeface="Arial" panose="020B0604020202020204" pitchFamily="34" charset="0"/>
              </a:rPr>
              <a:t>Pikei</a:t>
            </a:r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" y="1885617"/>
            <a:ext cx="9143999" cy="1344031"/>
          </a:xfrm>
        </p:spPr>
        <p:txBody>
          <a:bodyPr/>
          <a:lstStyle/>
          <a:p>
            <a:r>
              <a:rPr lang="en-GB" noProof="0" dirty="0"/>
              <a:t>Embedded DevOps (</a:t>
            </a:r>
            <a:r>
              <a:rPr lang="en-GB" noProof="0" dirty="0" err="1"/>
              <a:t>EmbDevOps</a:t>
            </a:r>
            <a:r>
              <a:rPr lang="en-GB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C8A4D-9125-754B-8313-3EBFC17A994D}"/>
              </a:ext>
            </a:extLst>
          </p:cNvPr>
          <p:cNvSpPr txBox="1"/>
          <p:nvPr/>
        </p:nvSpPr>
        <p:spPr>
          <a:xfrm>
            <a:off x="5225143" y="1483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F882B4-86B5-4BB9-AF4A-019D3A24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749" y="2557632"/>
            <a:ext cx="1682251" cy="7256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963ED41-D733-44E2-AD5D-50A6ADC0F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" y="2638158"/>
            <a:ext cx="2201674" cy="4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Jenkins Execution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7DEF35-C186-41A0-8E31-B5B61914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73" y="862952"/>
            <a:ext cx="6170255" cy="36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6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DE34864A-36B0-2C46-909E-4E8E09DE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Using Rust cross from the rust-embedded project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Encapsulated QEMU environment to build and test software project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Available with simple parameter in </a:t>
            </a:r>
            <a:r>
              <a:rPr lang="en-GB" noProof="0" dirty="0" err="1">
                <a:effectLst/>
                <a:latin typeface="Arial" panose="020B0604020202020204" pitchFamily="34" charset="0"/>
              </a:rPr>
              <a:t>Github</a:t>
            </a:r>
            <a:r>
              <a:rPr lang="en-GB" noProof="0" dirty="0">
                <a:effectLst/>
                <a:latin typeface="Arial" panose="020B0604020202020204" pitchFamily="34" charset="0"/>
              </a:rPr>
              <a:t> Actions </a:t>
            </a:r>
            <a:br>
              <a:rPr lang="en-GB" noProof="0" dirty="0">
                <a:effectLst/>
                <a:latin typeface="Arial" panose="020B0604020202020204" pitchFamily="34" charset="0"/>
              </a:rPr>
            </a:br>
            <a:r>
              <a:rPr lang="en-GB" noProof="0" dirty="0">
                <a:effectLst/>
                <a:latin typeface="Courier New" panose="02070309020205020404" pitchFamily="49" charset="0"/>
              </a:rPr>
              <a:t>use­-cross: true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Replaces the </a:t>
            </a:r>
            <a:r>
              <a:rPr lang="en-GB" noProof="0" dirty="0">
                <a:effectLst/>
                <a:latin typeface="Courier New" panose="02070309020205020404" pitchFamily="49" charset="0"/>
              </a:rPr>
              <a:t>cargo </a:t>
            </a:r>
            <a:r>
              <a:rPr lang="en-GB" noProof="0" dirty="0">
                <a:effectLst/>
                <a:latin typeface="Arial" panose="020B0604020202020204" pitchFamily="34" charset="0"/>
              </a:rPr>
              <a:t>command for shell commands </a:t>
            </a:r>
            <a:r>
              <a:rPr lang="en-GB" noProof="0" dirty="0" err="1">
                <a:effectLst/>
                <a:latin typeface="Arial" panose="020B0604020202020204" pitchFamily="34" charset="0"/>
              </a:rPr>
              <a:t>i</a:t>
            </a:r>
            <a:r>
              <a:rPr lang="en-GB" noProof="0" dirty="0">
                <a:effectLst/>
                <a:latin typeface="Arial" panose="020B0604020202020204" pitchFamily="34" charset="0"/>
              </a:rPr>
              <a:t>. e. in Jenkins</a:t>
            </a:r>
          </a:p>
          <a:p>
            <a:pPr lvl="1"/>
            <a:r>
              <a:rPr lang="en-GB" noProof="0" dirty="0">
                <a:effectLst/>
                <a:latin typeface="Courier New" panose="02070309020205020404" pitchFamily="49" charset="0"/>
              </a:rPr>
              <a:t>cross build --target aarch64-unknown-linux-gnu</a:t>
            </a:r>
            <a:endParaRPr lang="en-GB" noProof="0" dirty="0">
              <a:latin typeface="Arial" panose="020B0604020202020204" pitchFamily="34" charset="0"/>
            </a:endParaRPr>
          </a:p>
          <a:p>
            <a:pPr lvl="1"/>
            <a:r>
              <a:rPr lang="en-GB" noProof="0" dirty="0">
                <a:effectLst/>
                <a:latin typeface="Courier New" panose="02070309020205020404" pitchFamily="49" charset="0"/>
              </a:rPr>
              <a:t>cross test --target mips64-unknown-linux-gnuabi64</a:t>
            </a:r>
          </a:p>
          <a:p>
            <a:pPr lvl="1"/>
            <a:r>
              <a:rPr lang="en-GB" noProof="0" dirty="0">
                <a:effectLst/>
                <a:latin typeface="Courier New" panose="02070309020205020404" pitchFamily="49" charset="0"/>
              </a:rPr>
              <a:t>cross run --target aarch64-unknown-linux-gnu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Supports many targets with most of them being testable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Available in standard Rust docker image</a:t>
            </a:r>
            <a:endParaRPr lang="en-GB" noProof="0" dirty="0"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Test with QEMU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151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359EAE-067E-49D2-A499-778CD97F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Demonstrator provides capability to exemplify DevOps in embedded systems domain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Agile and responsive application development approach for embedded systems through BDD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Enhanced consultancy services with new competence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BDD approach is expected to be used in new project including blockchain solution with embedded devices and Rust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FFE590-2D22-4B58-94B7-A5CB0BCB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goals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0403E-C2D4-46A5-A698-BD5D04CC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694017-DCC8-47B4-BAE2-26AAFD57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2A3404-8A92-47F6-A9C6-84AAF2B4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417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A220271-420F-4F3F-B206-FC53736E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087" y="807536"/>
            <a:ext cx="1650726" cy="71207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FDF63F-2325-4EE6-8131-04ED6038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Consultancy and solution provider from Patras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Many topics from frontend/backend development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embedded systems and DevOps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Latest project “</a:t>
            </a:r>
            <a:r>
              <a:rPr lang="nl-NL" b="1" i="1" dirty="0">
                <a:latin typeface="Arial" panose="020B0604020202020204" pitchFamily="34" charset="0"/>
                <a:cs typeface="Arial" panose="020B0604020202020204" pitchFamily="34" charset="0"/>
              </a:rPr>
              <a:t>Wine Safe Net (WSN) Platform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 including modern blockchain solution and embedded devices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359359-A225-4ABB-8830-384DCDCC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partner</a:t>
            </a:r>
            <a:r>
              <a:rPr lang="de-DE" dirty="0"/>
              <a:t> </a:t>
            </a:r>
            <a:r>
              <a:rPr lang="de-DE" dirty="0" err="1"/>
              <a:t>pikei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87D64-678C-4A42-B4DB-CB0DD43A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76D5EB-E341-4C95-AF39-D4C13CD0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9F217-779A-49C9-93EC-F9596703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12" name="Grafik 11" descr="Ein Bild, das verschieden, festlegen enthält.&#10;&#10;Automatisch generierte Beschreibung">
            <a:extLst>
              <a:ext uri="{FF2B5EF4-FFF2-40B4-BE49-F238E27FC236}">
                <a16:creationId xmlns:a16="http://schemas.microsoft.com/office/drawing/2014/main" id="{5F1AF7D0-C209-4CCB-9A30-BECC312B7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8" y="2995752"/>
            <a:ext cx="2748645" cy="16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DE34864A-36B0-2C46-909E-4E8E09DE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BDD tests with Gherkin language </a:t>
            </a:r>
            <a:br>
              <a:rPr lang="en-GB" noProof="0" dirty="0">
                <a:effectLst/>
                <a:latin typeface="Arial" panose="020B0604020202020204" pitchFamily="34" charset="0"/>
              </a:rPr>
            </a:br>
            <a:r>
              <a:rPr lang="en-GB" noProof="0" dirty="0">
                <a:effectLst/>
                <a:latin typeface="Arial" panose="020B0604020202020204" pitchFamily="34" charset="0"/>
              </a:rPr>
              <a:t>for behaviour description and </a:t>
            </a:r>
            <a:br>
              <a:rPr lang="en-GB" noProof="0" dirty="0">
                <a:effectLst/>
                <a:latin typeface="Arial" panose="020B0604020202020204" pitchFamily="34" charset="0"/>
              </a:rPr>
            </a:br>
            <a:r>
              <a:rPr lang="en-GB" noProof="0" dirty="0">
                <a:effectLst/>
                <a:latin typeface="Arial" panose="020B0604020202020204" pitchFamily="34" charset="0"/>
              </a:rPr>
              <a:t>Cucumber feature files as </a:t>
            </a:r>
            <a:br>
              <a:rPr lang="en-GB" noProof="0" dirty="0">
                <a:effectLst/>
                <a:latin typeface="Arial" panose="020B0604020202020204" pitchFamily="34" charset="0"/>
              </a:rPr>
            </a:br>
            <a:r>
              <a:rPr lang="en-GB" noProof="0" dirty="0">
                <a:effectLst/>
                <a:latin typeface="Arial" panose="020B0604020202020204" pitchFamily="34" charset="0"/>
              </a:rPr>
              <a:t>framework</a:t>
            </a:r>
          </a:p>
          <a:p>
            <a:pPr lvl="1"/>
            <a:r>
              <a:rPr lang="en-GB" noProof="0" dirty="0">
                <a:effectLst/>
                <a:latin typeface="Arial" panose="020B0604020202020204" pitchFamily="34" charset="0"/>
              </a:rPr>
              <a:t>Each greater functionality has its own</a:t>
            </a:r>
            <a:br>
              <a:rPr lang="en-GB" noProof="0" dirty="0">
                <a:effectLst/>
                <a:latin typeface="Arial" panose="020B0604020202020204" pitchFamily="34" charset="0"/>
              </a:rPr>
            </a:br>
            <a:r>
              <a:rPr lang="en-GB" noProof="0" dirty="0">
                <a:effectLst/>
                <a:latin typeface="Arial" panose="020B0604020202020204" pitchFamily="34" charset="0"/>
              </a:rPr>
              <a:t> feature and file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Unit tests in Rust code with</a:t>
            </a:r>
            <a:r>
              <a:rPr lang="en-GB" noProof="0" dirty="0">
                <a:effectLst/>
                <a:latin typeface="Courier New" panose="02070309020205020404" pitchFamily="49" charset="0"/>
              </a:rPr>
              <a:t>[\#test]</a:t>
            </a:r>
            <a:r>
              <a:rPr lang="en-GB" noProof="0" dirty="0">
                <a:effectLst/>
                <a:latin typeface="Arial" panose="020B0604020202020204" pitchFamily="34" charset="0"/>
              </a:rPr>
              <a:t>macros</a:t>
            </a:r>
          </a:p>
          <a:p>
            <a:pPr lvl="1"/>
            <a:r>
              <a:rPr lang="en-GB" noProof="0" dirty="0">
                <a:effectLst/>
                <a:latin typeface="Arial" panose="020B0604020202020204" pitchFamily="34" charset="0"/>
              </a:rPr>
              <a:t>In the same file that contains the functions that are tested</a:t>
            </a:r>
          </a:p>
          <a:p>
            <a:pPr lvl="1"/>
            <a:r>
              <a:rPr lang="en-GB" noProof="0" dirty="0">
                <a:effectLst/>
                <a:latin typeface="Arial" panose="020B0604020202020204" pitchFamily="34" charset="0"/>
              </a:rPr>
              <a:t>Ensure the correctness of important functions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Additional testing with Rust doc-strings</a:t>
            </a:r>
            <a:endParaRPr lang="en-GB" noProof="0" dirty="0"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BDD Cycle and Design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9AC108-CB25-4C40-AAEE-76320256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29" y="807536"/>
            <a:ext cx="336528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1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BDD Cycle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C39B63A-FD06-4581-B030-80ED7126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1" y="1148315"/>
            <a:ext cx="8535458" cy="30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DE34864A-36B0-2C46-909E-4E8E09DE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>
                <a:effectLst/>
                <a:latin typeface="Arial" panose="020B0604020202020204" pitchFamily="34" charset="0"/>
              </a:rPr>
              <a:t>A simplified variant of MOPS_269 from DO-367</a:t>
            </a:r>
          </a:p>
          <a:p>
            <a:pPr marL="0" indent="0">
              <a:buNone/>
            </a:pPr>
            <a:r>
              <a:rPr lang="en-GB" sz="2000" b="0" i="1" noProof="0" dirty="0">
                <a:effectLst/>
                <a:latin typeface="Arial" panose="020B0604020202020204" pitchFamily="34" charset="0"/>
              </a:rPr>
              <a:t>Class C Equipment shall (MOPS_269) provide a caution alert when Mode 1 is armed and the combination of rate of descent and height above terrain is within the Must Alert envelope prescribed in the figure below.</a:t>
            </a:r>
            <a:endParaRPr lang="en-GB" sz="2000" b="0" i="1" noProof="0" dirty="0"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Understand MOPS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55BE39-1AFB-465A-923D-F43EC362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29" y="2344892"/>
            <a:ext cx="6099743" cy="22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Derive Gherkin Scenario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26926-618C-401A-945E-9ED56C4B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1298433"/>
            <a:ext cx="8584019" cy="25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Implement Scenarios in Cucumber I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83CB23-4D62-4E3F-81F1-C4F216AC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5" y="927728"/>
            <a:ext cx="7921690" cy="32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Generate Report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FC14B1-C85F-4490-A7AC-C144DEAF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90" y="878349"/>
            <a:ext cx="5166621" cy="36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8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DE34864A-36B0-2C46-909E-4E8E09DE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Docker agent containing Rust and Cargo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Officially maintained images available from </a:t>
            </a:r>
            <a:r>
              <a:rPr lang="en-GB" noProof="0" dirty="0" err="1">
                <a:effectLst/>
                <a:latin typeface="Arial" panose="020B0604020202020204" pitchFamily="34" charset="0"/>
              </a:rPr>
              <a:t>dockerhub</a:t>
            </a:r>
            <a:endParaRPr lang="en-GB" noProof="0" dirty="0">
              <a:effectLst/>
              <a:latin typeface="Arial" panose="020B0604020202020204" pitchFamily="34" charset="0"/>
            </a:endParaRP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Building, testing and utility with shell Cargo commands</a:t>
            </a:r>
          </a:p>
          <a:p>
            <a:r>
              <a:rPr lang="en-GB" noProof="0" dirty="0">
                <a:effectLst/>
                <a:latin typeface="Arial" panose="020B0604020202020204" pitchFamily="34" charset="0"/>
              </a:rPr>
              <a:t>No prepared commands or macros like </a:t>
            </a:r>
            <a:r>
              <a:rPr lang="en-GB" noProof="0" dirty="0" err="1">
                <a:effectLst/>
                <a:latin typeface="Arial" panose="020B0604020202020204" pitchFamily="34" charset="0"/>
              </a:rPr>
              <a:t>Github</a:t>
            </a:r>
            <a:r>
              <a:rPr lang="en-GB" noProof="0" dirty="0">
                <a:effectLst/>
                <a:latin typeface="Arial" panose="020B0604020202020204" pitchFamily="34" charset="0"/>
              </a:rPr>
              <a:t> actions</a:t>
            </a:r>
            <a:endParaRPr lang="en-GB" noProof="0" dirty="0"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54ADD975-4C1A-F148-B3EB-32ADDD7B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effectLst/>
                <a:latin typeface="Arial" panose="020B0604020202020204" pitchFamily="34" charset="0"/>
              </a:rPr>
              <a:t>Jenkins Testing</a:t>
            </a:r>
            <a:endParaRPr lang="en-GB" noProof="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C0F3A90-225E-EB4B-91E5-0B49925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24 September 2021</a:t>
            </a:fld>
            <a:endParaRPr lang="en-US" noProof="1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F6A9FCF-4861-8B49-9E21-1C6D311A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www.smart4all-project.eu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AEBF2C-4F11-8644-8D54-B64FF8C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5810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</Words>
  <Application>Microsoft Office PowerPoint</Application>
  <PresentationFormat>Bildschirmpräsentation (16:9)</PresentationFormat>
  <Paragraphs>74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Courier New</vt:lpstr>
      <vt:lpstr>Calibri</vt:lpstr>
      <vt:lpstr>Arial</vt:lpstr>
      <vt:lpstr>Office Theme</vt:lpstr>
      <vt:lpstr>Embedded DevOps (EmbDevOps)</vt:lpstr>
      <vt:lpstr>Our partner pikei</vt:lpstr>
      <vt:lpstr>BDD Cycle and Design</vt:lpstr>
      <vt:lpstr>BDD Cycle</vt:lpstr>
      <vt:lpstr>Understand MOPS</vt:lpstr>
      <vt:lpstr>Derive Gherkin Scenario</vt:lpstr>
      <vt:lpstr>Implement Scenarios in Cucumber I</vt:lpstr>
      <vt:lpstr>Generate Report</vt:lpstr>
      <vt:lpstr>Jenkins Testing</vt:lpstr>
      <vt:lpstr>Jenkins Execution</vt:lpstr>
      <vt:lpstr>Test with QEMU</vt:lpstr>
      <vt:lpstr>Project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 by Jano Gebelein</dc:title>
  <dc:creator>Jano Gebelein</dc:creator>
  <cp:lastModifiedBy>Janick Beck</cp:lastModifiedBy>
  <cp:revision>101</cp:revision>
  <dcterms:created xsi:type="dcterms:W3CDTF">2016-09-12T10:42:56Z</dcterms:created>
  <dcterms:modified xsi:type="dcterms:W3CDTF">2021-09-24T09:53:09Z</dcterms:modified>
</cp:coreProperties>
</file>